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63" r:id="rId6"/>
    <p:sldId id="268" r:id="rId7"/>
    <p:sldId id="262" r:id="rId8"/>
    <p:sldId id="271" r:id="rId9"/>
    <p:sldId id="264" r:id="rId10"/>
    <p:sldId id="270" r:id="rId11"/>
    <p:sldId id="265" r:id="rId12"/>
    <p:sldId id="266" r:id="rId13"/>
    <p:sldId id="267" r:id="rId14"/>
    <p:sldId id="269" r:id="rId15"/>
    <p:sldId id="272" r:id="rId16"/>
    <p:sldId id="273" r:id="rId17"/>
    <p:sldId id="274" r:id="rId18"/>
    <p:sldId id="275" r:id="rId19"/>
    <p:sldId id="29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5143500" type="screen16x9"/>
  <p:notesSz cx="6858000" cy="9144000"/>
  <p:embeddedFontLst>
    <p:embeddedFont>
      <p:font typeface="Quicksand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6E6C5-5162-4D5A-89BB-3E533EB48E0C}" v="70" dt="2021-08-25T23:59:12.682"/>
    <p1510:client id="{290F52F5-D7D9-459F-971A-D3FF6107083C}" v="23" dt="2021-08-25T13:07:00.030"/>
    <p1510:client id="{3D37A7FE-6037-44F7-AD20-78024C9DA7B9}" v="53" dt="2021-08-25T14:00:20.399"/>
    <p1510:client id="{C3357AF4-4DDB-414A-BC94-FFE60D78F45B}" v="193" dt="2021-08-25T20:33:59.773"/>
    <p1510:client id="{CA3C468A-C424-4A25-AC7C-8A18C6BAEBF1}" v="657" dt="2021-08-25T18:05:30.586"/>
    <p1510:client id="{D6961231-AAA0-4857-9876-A77C7322A48E}" v="21" dt="2021-08-26T12:33:11.351"/>
    <p1510:client id="{E33224A8-E9FF-4210-A1B3-A973C330B1DA}" v="203" dt="2021-08-25T00:36:28.946"/>
    <p1510:client id="{E8F4AB17-6AD6-4111-A2B1-E3E033AA1550}" v="1711" dt="2021-08-25T21:07:50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23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8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aebb4dc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aebb4dc3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aebb4dc3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aebb4dc3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aebb4dc3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aebb4dc3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aebb4dc3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aebb4dc3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86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095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63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2.cs.sfu.ca/CourseCentral/454/jpei/slides/R-Tree.pdf" TargetMode="External"/><Relationship Id="rId3" Type="http://schemas.openxmlformats.org/officeDocument/2006/relationships/hyperlink" Target="http://www.youtube.com/watch?v=S7E-GhQLNnM&amp;t=2483s" TargetMode="External"/><Relationship Id="rId7" Type="http://schemas.openxmlformats.org/officeDocument/2006/relationships/hyperlink" Target="http://www-db.deis.unibo.it/courses/SI-LS/papers/Gut84.pdf" TargetMode="External"/><Relationship Id="rId2" Type="http://schemas.openxmlformats.org/officeDocument/2006/relationships/hyperlink" Target="http://www.youtube.com/watch?v=Jd8F2hVnGtQ&amp;t=5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athcs.emory.edu/~cheung/Courses/554/Syllabus/3-index/R-tree.html" TargetMode="External"/><Relationship Id="rId5" Type="http://schemas.openxmlformats.org/officeDocument/2006/relationships/hyperlink" Target="https://www.cos.ufrj.br/~zimbrao/TR_TREE/jornic99.pdf" TargetMode="External"/><Relationship Id="rId4" Type="http://schemas.openxmlformats.org/officeDocument/2006/relationships/hyperlink" Target="http://wiki.icmc.usp.br/images/c/cb/SCC578920131-Rtree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191350" y="2662144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ÁRVORE R (R-TREE)</a:t>
            </a:r>
            <a:endParaRPr/>
          </a:p>
        </p:txBody>
      </p:sp>
      <p:sp>
        <p:nvSpPr>
          <p:cNvPr id="72" name="Google Shape;72;p12"/>
          <p:cNvSpPr txBox="1"/>
          <p:nvPr/>
        </p:nvSpPr>
        <p:spPr>
          <a:xfrm>
            <a:off x="1191349" y="3594425"/>
            <a:ext cx="6007309" cy="1345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ESTRUTURA DE DADOS II</a:t>
            </a:r>
            <a:b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1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PROFESSOR DOUTOR: GUILHERME TAVARES DE ASSIS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UNIVERSIDADE FEDERAL DE OURO PRETO | </a:t>
            </a:r>
            <a:r>
              <a:rPr lang="pt-BR" sz="11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DEPARTAMENTO DE COMPUTAÇÃO</a:t>
            </a:r>
            <a:endParaRPr lang="en" sz="11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EDCA7B6-436F-4F49-A53E-78414ABAC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 lang="pt-BR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14D7E872-51DF-478F-8FDD-76D528BE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13" y="3638550"/>
            <a:ext cx="2733675" cy="1241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0121DFC6-D0B7-43ED-97CB-23A38363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17" y="493330"/>
            <a:ext cx="2736315" cy="288989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5" descr="Mapa&#10;&#10;Descrição gerada automaticamente">
            <a:extLst>
              <a:ext uri="{FF2B5EF4-FFF2-40B4-BE49-F238E27FC236}">
                <a16:creationId xmlns:a16="http://schemas.microsoft.com/office/drawing/2014/main" id="{B080BA62-3068-4372-893A-128ED0A5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238" y="2133600"/>
            <a:ext cx="2733675" cy="27463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049855BC-C83F-436B-8D8F-31C12465D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238" y="531851"/>
            <a:ext cx="2733675" cy="1193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101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0DB1-C98C-4082-90D5-49CDE1DA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CARACTERÍSTICAS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72B9-7346-4B1B-8518-577B82797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7631430" cy="3954899"/>
          </a:xfrm>
        </p:spPr>
        <p:txBody>
          <a:bodyPr wrap="square" anchor="t">
            <a:spAutoFit/>
          </a:bodyPr>
          <a:lstStyle/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Dinâmica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/>
              <a:t>Permite novas inserções e remoções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Hierárquica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/>
              <a:t>Nós folhas e nós indices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Armazenamento Secundário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/>
              <a:t>Nós são páginas de disco de tamanho fixo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Construção </a:t>
            </a:r>
            <a:r>
              <a:rPr lang="pt-BR" sz="1400" i="1"/>
              <a:t>Bottom-Up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/>
              <a:t>Todos os objetos são inseridos nas folhas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Balanceada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/>
              <a:t>Folhas no mesmo nível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8C7F-0116-4F87-9D34-F15665D70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769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0DB1-C98C-4082-90D5-49CDE1DA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CARACTERÍSTICAS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72B9-7346-4B1B-8518-577B82797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7631430" cy="2462182"/>
          </a:xfrm>
        </p:spPr>
        <p:txBody>
          <a:bodyPr wrap="square" anchor="t">
            <a:spAutoFit/>
          </a:bodyPr>
          <a:lstStyle/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Consiste em uma única raiz, nós internos e nós folhas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A raiz contém o apontador para a maior região no domínio espacial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Os nós pais contem os apontadores para os nós filhos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/>
              <a:t>A região dos nós filhos sobrepõe completamente às regiões dos nós pais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Os nós folhas contêm dados sobre o MBR para os objetos atuais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8C7F-0116-4F87-9D34-F15665D70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673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0DB1-C98C-4082-90D5-49CDE1DA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COMPARAÇÃO COM ÁRVORE QUADRANTE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72B9-7346-4B1B-8518-577B82797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7631430" cy="3000791"/>
          </a:xfrm>
        </p:spPr>
        <p:txBody>
          <a:bodyPr wrap="square" anchor="t">
            <a:spAutoFit/>
          </a:bodyPr>
          <a:lstStyle/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A criação de índices espaciais em árvores quadrantes é mais rápida em comparação a árvore R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Árvores R são mais rápidas que as árvores quadrantes no processo de consulta de vizinhos mais próximos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As árvores R podem trabalhar com N dimensões, enquanto as árvores quadrantes trabalham com duas dimensões (2D) somente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8C7F-0116-4F87-9D34-F15665D70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95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ESTRUTURAS</a:t>
            </a:r>
          </a:p>
        </p:txBody>
      </p:sp>
      <p:sp>
        <p:nvSpPr>
          <p:cNvPr id="89" name="Google Shape;89;p14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b="1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539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0DB1-C98C-4082-90D5-49CDE1DA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RETÂNGULO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72B9-7346-4B1B-8518-577B82797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7631430" cy="1631185"/>
          </a:xfrm>
        </p:spPr>
        <p:txBody>
          <a:bodyPr wrap="square" anchor="t">
            <a:spAutoFit/>
          </a:bodyPr>
          <a:lstStyle/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Um retângulo pode ser descrito como a coordenada do canto inferior esquerdo e a coordenada do canto superior direito, ou vice-e-versa.</a:t>
            </a:r>
          </a:p>
          <a:p>
            <a:pPr marL="38100" indent="0">
              <a:lnSpc>
                <a:spcPct val="200000"/>
              </a:lnSpc>
              <a:buSzPct val="100000"/>
              <a:buNone/>
            </a:pPr>
            <a:endParaRPr lang="pt-BR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8C7F-0116-4F87-9D34-F15665D70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Imagem 5" descr="Forma&#10;&#10;Descrição gerada automaticamente">
            <a:extLst>
              <a:ext uri="{FF2B5EF4-FFF2-40B4-BE49-F238E27FC236}">
                <a16:creationId xmlns:a16="http://schemas.microsoft.com/office/drawing/2014/main" id="{810817EB-8746-4EFA-8792-4B39CFD3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90" y="2327313"/>
            <a:ext cx="4835105" cy="2346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355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39A55-1D97-4F53-957B-629A570E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MINIMUM BOUNDING RECTANGLE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61FD4E-BF50-4382-B565-296FF6FF1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6858000" cy="861315"/>
          </a:xfr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rPr lang="pt-BR" sz="1400" dirty="0"/>
              <a:t>O MBR, ou retângulo delimitador mínimo, é uma estrutura que agrupa uma quantidade de itens inseridos no plano cartesiano bidimensional, de forma que esse retângulo tenha a menor área possível.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4AC62E-9FDA-453D-8E26-4DB74A3B83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 lang="pt-BR"/>
          </a:p>
        </p:txBody>
      </p:sp>
      <p:pic>
        <p:nvPicPr>
          <p:cNvPr id="5" name="Imagem 5" descr="Forma, Quadrado&#10;&#10;Descrição gerada automaticamente">
            <a:extLst>
              <a:ext uri="{FF2B5EF4-FFF2-40B4-BE49-F238E27FC236}">
                <a16:creationId xmlns:a16="http://schemas.microsoft.com/office/drawing/2014/main" id="{F89C4024-68AA-4C96-8416-911E22E2F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4" t="26359" r="510" b="1458"/>
          <a:stretch/>
        </p:blipFill>
        <p:spPr>
          <a:xfrm>
            <a:off x="2958718" y="2163725"/>
            <a:ext cx="3273420" cy="26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59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A64D6-CBC2-475A-A5A6-6E681B5B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ÁRVORE 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B8D104-BF49-4787-A1E7-D3935770D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086799"/>
            <a:ext cx="7906359" cy="3725700"/>
          </a:xfrm>
        </p:spPr>
        <p:txBody>
          <a:bodyPr/>
          <a:lstStyle/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pt-BR" sz="1400" dirty="0"/>
              <a:t>A ideia de uma Árvore R é poder agrupar objetos próximos e representá-los em uma MBR, no nível mais alto da árvore. Como todos os objetos estão dentro desse MBR, uma consulta que não faz a interseção com o MBR também não pode interceptar nenhum dos objetos contidos por ele.</a:t>
            </a:r>
            <a:endParaRPr lang="pt-BR" dirty="0"/>
          </a:p>
          <a:p>
            <a:pPr marL="38100" indent="0">
              <a:buNone/>
            </a:pPr>
            <a:endParaRPr lang="pt-BR" sz="1400" dirty="0"/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pt-BR" sz="1400" dirty="0"/>
              <a:t>A estrutura pode ser dada como:</a:t>
            </a:r>
            <a:endParaRPr lang="pt-BR" sz="1400" b="1" i="1" dirty="0"/>
          </a:p>
          <a:p>
            <a:pPr lvl="1">
              <a:lnSpc>
                <a:spcPct val="150000"/>
              </a:lnSpc>
              <a:buSzPct val="100000"/>
              <a:buFont typeface="Arial"/>
              <a:buChar char="•"/>
            </a:pPr>
            <a:r>
              <a:rPr lang="pt-BR" sz="800" b="1" i="1" dirty="0"/>
              <a:t>&lt;mbr, oid&gt;</a:t>
            </a:r>
            <a:r>
              <a:rPr lang="pt-BR" sz="800" dirty="0"/>
              <a:t> para folhas, onde:</a:t>
            </a:r>
          </a:p>
          <a:p>
            <a:pPr lvl="2">
              <a:lnSpc>
                <a:spcPct val="200000"/>
              </a:lnSpc>
              <a:buSzPct val="100000"/>
              <a:buFont typeface="Arial"/>
              <a:buChar char="•"/>
            </a:pPr>
            <a:r>
              <a:rPr lang="pt-BR" sz="800" b="1" dirty="0"/>
              <a:t>mbr </a:t>
            </a:r>
            <a:r>
              <a:rPr lang="pt-BR" sz="800" dirty="0"/>
              <a:t>é a caixa delimitadora, a caixa retangular com menor área que delimita todos os pontos de tal objeto.</a:t>
            </a:r>
          </a:p>
          <a:p>
            <a:pPr lvl="2">
              <a:lnSpc>
                <a:spcPct val="200000"/>
              </a:lnSpc>
              <a:buSzPct val="100000"/>
              <a:buFont typeface="Arial"/>
              <a:buChar char="•"/>
            </a:pPr>
            <a:r>
              <a:rPr lang="pt-BR" sz="800" b="1" i="1" dirty="0"/>
              <a:t>oid </a:t>
            </a:r>
            <a:r>
              <a:rPr lang="pt-BR" sz="800" dirty="0"/>
              <a:t>é o valor de identificação do objeto.</a:t>
            </a:r>
          </a:p>
          <a:p>
            <a:pPr lvl="2">
              <a:lnSpc>
                <a:spcPct val="200000"/>
              </a:lnSpc>
              <a:buSzPct val="100000"/>
              <a:buFont typeface="Arial"/>
              <a:buChar char="•"/>
            </a:pPr>
            <a:r>
              <a:rPr lang="pt-BR" sz="800" dirty="0"/>
              <a:t>&lt;</a:t>
            </a:r>
            <a:r>
              <a:rPr lang="pt-BR" sz="800" b="1" i="1" dirty="0"/>
              <a:t>mbr, ptr&gt; </a:t>
            </a:r>
            <a:r>
              <a:rPr lang="pt-BR" sz="800" dirty="0"/>
              <a:t>para o índice, onde ptr é o ponteiro ao nó imediatamente inferior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2CC9E7-5143-4E66-BF7D-BFA98F893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32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9DC09-E27F-4676-A21B-52B833AC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ESTRUTURA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5CD331-5DAB-4177-AC88-39F940C5A2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 lang="pt-BR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59772B3-5554-480B-82B4-21B7B7AFC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7"/>
          <a:stretch/>
        </p:blipFill>
        <p:spPr>
          <a:xfrm>
            <a:off x="2823171" y="896735"/>
            <a:ext cx="3627054" cy="2977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D1AB667-209C-46E1-86BC-731A2661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913" y="3979562"/>
            <a:ext cx="4997570" cy="1001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9279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OPERAÇÕES</a:t>
            </a:r>
          </a:p>
        </p:txBody>
      </p:sp>
      <p:sp>
        <p:nvSpPr>
          <p:cNvPr id="89" name="Google Shape;89;p14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b="1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487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PARTICIPANTES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" name="Google Shape;79;p13"/>
          <p:cNvSpPr txBox="1"/>
          <p:nvPr/>
        </p:nvSpPr>
        <p:spPr>
          <a:xfrm>
            <a:off x="1165475" y="992225"/>
            <a:ext cx="1489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Lucas de </a:t>
            </a:r>
            <a:r>
              <a:rPr lang="en" sz="1200" b="1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Aráujo</a:t>
            </a:r>
            <a:br>
              <a:rPr lang="en" dirty="0">
                <a:latin typeface="Quicksand"/>
                <a:ea typeface="Quicksand"/>
                <a:cs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18.2.4049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>
              <a:spcBef>
                <a:spcPts val="400"/>
              </a:spcBef>
            </a:pPr>
            <a:r>
              <a:rPr lang="en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r>
              <a:rPr lang="en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e Código</a:t>
            </a: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200" b="1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3575700" y="982450"/>
            <a:ext cx="2470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Fabio Henrique Alves Fernandes</a:t>
            </a:r>
            <a:br>
              <a:rPr lang="en" dirty="0">
                <a:latin typeface="Quicksand"/>
                <a:ea typeface="Quicksand"/>
                <a:cs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19.1.4128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>
              <a:spcBef>
                <a:spcPts val="400"/>
              </a:spcBef>
            </a:pPr>
            <a:r>
              <a:rPr lang="en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Estruturas</a:t>
            </a:r>
            <a:r>
              <a:rPr lang="en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Operações</a:t>
            </a:r>
            <a:endParaRPr dirty="0" err="1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6598775" y="992225"/>
            <a:ext cx="2274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João Francisco Bittencourt</a:t>
            </a:r>
            <a:br>
              <a:rPr lang="en" dirty="0">
                <a:latin typeface="Quicksand"/>
                <a:ea typeface="Quicksand"/>
                <a:cs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19.1.4016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>
              <a:spcBef>
                <a:spcPts val="400"/>
              </a:spcBef>
            </a:pPr>
            <a:r>
              <a:rPr lang="en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Estruturas</a:t>
            </a:r>
            <a:r>
              <a:rPr lang="en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Operações</a:t>
            </a:r>
            <a:endParaRPr dirty="0" err="1">
              <a:solidFill>
                <a:schemeClr val="accent5"/>
              </a:solidFill>
              <a:latin typeface="Quicksand"/>
              <a:ea typeface="Quicksand"/>
              <a:cs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3575700" y="1826925"/>
            <a:ext cx="2470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Fábio Henrique Soares Dias </a:t>
            </a:r>
            <a:br>
              <a:rPr lang="en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19.1.4008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Extras</a:t>
            </a: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1165475" y="1736675"/>
            <a:ext cx="1489200" cy="123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Pedro Marra</a:t>
            </a:r>
            <a:br>
              <a:rPr lang="en" dirty="0">
                <a:latin typeface="Quicksand"/>
                <a:ea typeface="Quicksand"/>
                <a:cs typeface="Quicksand"/>
              </a:rPr>
            </a:b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sym typeface="Quicksand"/>
              </a:rPr>
              <a:t>19.2.4976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Extras</a:t>
            </a: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200" b="1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66BD9-7633-4909-879B-1305D0F3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BUSCA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055BD5-DF23-4789-AF45-C6E4A1948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/>
              <a:buChar char="•"/>
            </a:pPr>
            <a:r>
              <a:rPr lang="pt-BR" sz="1400" dirty="0"/>
              <a:t>A busca em uma árvore R é feita em todos os caminhos que tenham intersecção com o objeto.</a:t>
            </a:r>
            <a:endParaRPr lang="pt-BR" dirty="0"/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sz="2000" dirty="0"/>
              <a:t>Tipos: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sz="1200" dirty="0" err="1">
                <a:solidFill>
                  <a:schemeClr val="accent1"/>
                </a:solidFill>
              </a:rPr>
              <a:t>Busca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 err="1">
                <a:solidFill>
                  <a:schemeClr val="accent1"/>
                </a:solidFill>
              </a:rPr>
              <a:t>topológica</a:t>
            </a:r>
            <a:r>
              <a:rPr lang="en-US" sz="1200" dirty="0"/>
              <a:t>: </a:t>
            </a:r>
            <a:r>
              <a:rPr lang="en-US" sz="1200" dirty="0" err="1"/>
              <a:t>encontra</a:t>
            </a:r>
            <a:r>
              <a:rPr lang="en-US" sz="1200" dirty="0"/>
              <a:t> </a:t>
            </a:r>
            <a:r>
              <a:rPr lang="en-US" sz="1200" dirty="0" err="1"/>
              <a:t>todos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objetos</a:t>
            </a:r>
            <a:r>
              <a:rPr lang="en-US" sz="1200" dirty="0"/>
              <a:t> que </a:t>
            </a:r>
            <a:r>
              <a:rPr lang="en-US" sz="1200" dirty="0" err="1"/>
              <a:t>interceptam</a:t>
            </a:r>
            <a:r>
              <a:rPr lang="en-US" sz="1200" dirty="0"/>
              <a:t> um dado </a:t>
            </a:r>
            <a:r>
              <a:rPr lang="en-US" sz="1200" dirty="0" err="1"/>
              <a:t>objeto</a:t>
            </a:r>
            <a:r>
              <a:rPr lang="en-US" sz="1200" dirty="0"/>
              <a:t>. A </a:t>
            </a:r>
            <a:r>
              <a:rPr lang="en-US" sz="1200" dirty="0" err="1"/>
              <a:t>busca</a:t>
            </a:r>
            <a:r>
              <a:rPr lang="en-US" sz="1200" dirty="0"/>
              <a:t> </a:t>
            </a:r>
            <a:r>
              <a:rPr lang="en-US" sz="1200" dirty="0" err="1"/>
              <a:t>corre</a:t>
            </a:r>
            <a:r>
              <a:rPr lang="en-US" sz="1200" dirty="0"/>
              <a:t> pela </a:t>
            </a:r>
            <a:r>
              <a:rPr lang="en-US" sz="1200" dirty="0" err="1"/>
              <a:t>árvore</a:t>
            </a:r>
            <a:r>
              <a:rPr lang="en-US" sz="1200" dirty="0"/>
              <a:t> </a:t>
            </a:r>
            <a:r>
              <a:rPr lang="en-US" sz="1200" dirty="0" err="1"/>
              <a:t>buscando</a:t>
            </a:r>
            <a:r>
              <a:rPr lang="en-US" sz="1200" dirty="0"/>
              <a:t> </a:t>
            </a:r>
            <a:r>
              <a:rPr lang="en-US" sz="1200" dirty="0" err="1"/>
              <a:t>apenas</a:t>
            </a:r>
            <a:r>
              <a:rPr lang="en-US" sz="1200" dirty="0"/>
              <a:t> </a:t>
            </a:r>
            <a:r>
              <a:rPr lang="en-US" sz="1200" dirty="0" err="1"/>
              <a:t>nas</a:t>
            </a:r>
            <a:r>
              <a:rPr lang="en-US" sz="1200" dirty="0"/>
              <a:t> </a:t>
            </a:r>
            <a:r>
              <a:rPr lang="en-US" sz="1200" dirty="0" err="1"/>
              <a:t>subárvores</a:t>
            </a:r>
            <a:r>
              <a:rPr lang="en-US" sz="1200" dirty="0"/>
              <a:t> de </a:t>
            </a:r>
            <a:r>
              <a:rPr lang="en-US" sz="1200" dirty="0" err="1"/>
              <a:t>objetos</a:t>
            </a:r>
            <a:r>
              <a:rPr lang="en-US" sz="1200" dirty="0"/>
              <a:t> que </a:t>
            </a:r>
            <a:r>
              <a:rPr lang="en-US" sz="1200" dirty="0" err="1"/>
              <a:t>interceptam</a:t>
            </a:r>
            <a:r>
              <a:rPr lang="en-US" sz="1200" dirty="0"/>
              <a:t> o </a:t>
            </a:r>
            <a:r>
              <a:rPr lang="en-US" sz="1200" dirty="0" err="1"/>
              <a:t>alvo</a:t>
            </a:r>
            <a:r>
              <a:rPr lang="en-US" sz="1200" dirty="0"/>
              <a:t>.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sz="1200" dirty="0" err="1">
                <a:solidFill>
                  <a:schemeClr val="accent3"/>
                </a:solidFill>
              </a:rPr>
              <a:t>Busca</a:t>
            </a:r>
            <a:r>
              <a:rPr lang="en-US" sz="1200" dirty="0">
                <a:solidFill>
                  <a:schemeClr val="accent3"/>
                </a:solidFill>
              </a:rPr>
              <a:t> </a:t>
            </a:r>
            <a:r>
              <a:rPr lang="en-US" sz="1200" dirty="0" err="1">
                <a:solidFill>
                  <a:schemeClr val="accent3"/>
                </a:solidFill>
              </a:rPr>
              <a:t>direcional</a:t>
            </a:r>
            <a:r>
              <a:rPr lang="en-US" sz="1200" dirty="0"/>
              <a:t>: </a:t>
            </a:r>
            <a:r>
              <a:rPr lang="en-US" sz="1200" dirty="0" err="1"/>
              <a:t>encontra</a:t>
            </a:r>
            <a:r>
              <a:rPr lang="en-US" sz="1200" dirty="0"/>
              <a:t> </a:t>
            </a:r>
            <a:r>
              <a:rPr lang="en-US" sz="1200" dirty="0" err="1"/>
              <a:t>todos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objetos</a:t>
            </a:r>
            <a:r>
              <a:rPr lang="en-US" sz="1200" dirty="0"/>
              <a:t> que, por </a:t>
            </a:r>
            <a:r>
              <a:rPr lang="en-US" sz="1200" dirty="0" err="1"/>
              <a:t>exemplo</a:t>
            </a:r>
            <a:r>
              <a:rPr lang="en-US" sz="1200" dirty="0"/>
              <a:t>, </a:t>
            </a:r>
            <a:r>
              <a:rPr lang="en-US" sz="1200" dirty="0" err="1"/>
              <a:t>estão</a:t>
            </a:r>
            <a:r>
              <a:rPr lang="en-US" sz="1200" dirty="0"/>
              <a:t> </a:t>
            </a:r>
            <a:r>
              <a:rPr lang="en-US" sz="1200" dirty="0" err="1"/>
              <a:t>ao</a:t>
            </a:r>
            <a:r>
              <a:rPr lang="en-US" sz="1200" dirty="0"/>
              <a:t> </a:t>
            </a:r>
            <a:r>
              <a:rPr lang="en-US" sz="1200" dirty="0" err="1"/>
              <a:t>norte</a:t>
            </a:r>
            <a:r>
              <a:rPr lang="en-US" sz="1200" dirty="0"/>
              <a:t> de um dado </a:t>
            </a:r>
            <a:r>
              <a:rPr lang="en-US" sz="1200" dirty="0" err="1"/>
              <a:t>objeto</a:t>
            </a:r>
            <a:r>
              <a:rPr lang="en-US" sz="1200" dirty="0"/>
              <a:t>. </a:t>
            </a: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rPr lang="en-US" sz="1200" dirty="0" err="1">
                <a:solidFill>
                  <a:schemeClr val="accent4"/>
                </a:solidFill>
              </a:rPr>
              <a:t>Busca</a:t>
            </a:r>
            <a:r>
              <a:rPr lang="en-US" sz="1200" dirty="0">
                <a:solidFill>
                  <a:schemeClr val="accent4"/>
                </a:solidFill>
              </a:rPr>
              <a:t> por </a:t>
            </a:r>
            <a:r>
              <a:rPr lang="en-US" sz="1200" dirty="0" err="1">
                <a:solidFill>
                  <a:schemeClr val="accent4"/>
                </a:solidFill>
              </a:rPr>
              <a:t>distância</a:t>
            </a:r>
            <a:r>
              <a:rPr lang="en-US" sz="1200" dirty="0"/>
              <a:t>: </a:t>
            </a:r>
            <a:r>
              <a:rPr lang="en-US" sz="1200" dirty="0" err="1"/>
              <a:t>encontra</a:t>
            </a:r>
            <a:r>
              <a:rPr lang="en-US" sz="1200" dirty="0"/>
              <a:t> </a:t>
            </a:r>
            <a:r>
              <a:rPr lang="en-US" sz="1200" dirty="0" err="1"/>
              <a:t>todos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objetos</a:t>
            </a:r>
            <a:r>
              <a:rPr lang="en-US" sz="1200" dirty="0"/>
              <a:t> a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distância</a:t>
            </a:r>
            <a:r>
              <a:rPr lang="en-US" sz="1200" dirty="0"/>
              <a:t> de um </a:t>
            </a:r>
            <a:r>
              <a:rPr lang="en-US" sz="1200" dirty="0" err="1"/>
              <a:t>objeto</a:t>
            </a:r>
            <a:r>
              <a:rPr lang="en-US" sz="1200" dirty="0"/>
              <a:t>.</a:t>
            </a:r>
            <a:r>
              <a:rPr lang="en-US" sz="1400" dirty="0"/>
              <a:t> </a:t>
            </a:r>
            <a:br>
              <a:rPr lang="en-US" dirty="0"/>
            </a:br>
            <a:br>
              <a:rPr lang="en-US" dirty="0"/>
            </a:br>
            <a:endParaRPr lang="en-US" sz="1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7F2FA9-E8A0-406B-9D35-EF309A6D8F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26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C24E3-71F7-4A7F-9603-44EC3E36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INSERÇÃO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0F1A2F-A323-4EA5-A9E4-A741E9118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200" dirty="0"/>
              <a:t>Para inserção em uma árvore R, o algoritmo corre da raiz até o nó folha apropriado. Para isso, é escolhida a entrada que resulte no menor MBR.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200" dirty="0"/>
              <a:t>Ao inserir um determinado ítem M, vamos percorrer todos os outros nós, até acharmos uma MBR que tenha um ganho menor de área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E62936-DFF0-4AF6-B780-A25D90A98F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 lang="pt-BR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CE962EC9-78F1-450D-A9FD-93AD90F6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72" y="2260033"/>
            <a:ext cx="4105815" cy="26497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15261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E0310-7391-4D35-A14A-9B95754A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D649AA-0232-4F9D-82EE-5A80AE829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6479296" cy="2147009066"/>
          </a:xfr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rPr lang="pt-BR" sz="1400" dirty="0"/>
              <a:t>Quando encontramos o MBR mais adequado, inserimos na  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20D78-C1B8-4B8A-B807-09A149BCBF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 lang="pt-BR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9E08F02F-20EC-4122-8053-A8AEA066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2002869"/>
            <a:ext cx="3400124" cy="1710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Imagem 7" descr="Diagrama&#10;&#10;Descrição gerada automaticamente">
            <a:extLst>
              <a:ext uri="{FF2B5EF4-FFF2-40B4-BE49-F238E27FC236}">
                <a16:creationId xmlns:a16="http://schemas.microsoft.com/office/drawing/2014/main" id="{BE08D39F-841D-4B91-BF41-A70448F00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16" y="2002336"/>
            <a:ext cx="3406478" cy="1711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13A56B3-3A20-41B8-A7AC-5350E2935211}"/>
              </a:ext>
            </a:extLst>
          </p:cNvPr>
          <p:cNvSpPr/>
          <p:nvPr/>
        </p:nvSpPr>
        <p:spPr>
          <a:xfrm>
            <a:off x="4842007" y="2769106"/>
            <a:ext cx="389200" cy="14813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080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E4399-E357-4B09-9C29-9FDA2592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DCE7F0-BE1A-4EED-971E-687075AA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Porém, quando temos a inserção que acontece em um nó folha cheio, ocorrerá um </a:t>
            </a:r>
            <a:r>
              <a:rPr lang="pt-BR" sz="1400" b="1" dirty="0"/>
              <a:t>split</a:t>
            </a:r>
            <a:r>
              <a:rPr lang="pt-BR" sz="1400" dirty="0"/>
              <a:t>. 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Assim como ocorre nos MBR </a:t>
            </a:r>
            <a:r>
              <a:rPr lang="pt-BR" sz="1400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 e </a:t>
            </a:r>
            <a:r>
              <a:rPr lang="pt-BR" sz="1400" dirty="0">
                <a:solidFill>
                  <a:schemeClr val="accent3"/>
                </a:solidFill>
              </a:rPr>
              <a:t>2</a:t>
            </a:r>
            <a:r>
              <a:rPr lang="pt-BR" sz="1400" dirty="0"/>
              <a:t> na imagem abaixo: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B6FFF3-A2BD-4D24-9D00-2DF08A627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 lang="pt-BR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4BFF7502-9DD6-42D5-AD96-B4917EE7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42" y="2166172"/>
            <a:ext cx="4327452" cy="26463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88525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7DF21-66E4-4362-BB5F-24DDCED3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SPLIT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6764C3-EEA0-47DC-9962-B2E1B4A40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886774"/>
            <a:ext cx="6858000" cy="3925725"/>
          </a:xfrm>
        </p:spPr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Ao tentar inserir um item M em um nó folha cheio, ocorrerá um split:</a:t>
            </a:r>
          </a:p>
          <a:p>
            <a:pPr marL="38100" indent="0">
              <a:buNone/>
            </a:pPr>
            <a:endParaRPr lang="pt-BR" sz="1400" dirty="0"/>
          </a:p>
          <a:p>
            <a:pPr marL="876300" lvl="1" indent="-342900">
              <a:buSzPct val="100000"/>
              <a:buAutoNum type="arabicPeriod"/>
            </a:pPr>
            <a:r>
              <a:rPr lang="pt-BR" sz="1200" dirty="0"/>
              <a:t>Divisão da folha A em dois nós, F1 e F2</a:t>
            </a:r>
            <a:r>
              <a:rPr lang="pt-BR" sz="1400" dirty="0"/>
              <a:t>.</a:t>
            </a:r>
          </a:p>
          <a:p>
            <a:pPr marL="876300" lvl="1" indent="-342900">
              <a:buAutoNum type="arabicPeriod"/>
            </a:pPr>
            <a:endParaRPr lang="pt-BR" sz="1400" dirty="0"/>
          </a:p>
          <a:p>
            <a:pPr marL="876300" lvl="1" indent="-342900">
              <a:buAutoNum type="arabicPeriod"/>
            </a:pPr>
            <a:endParaRPr lang="pt-BR" sz="1400" dirty="0"/>
          </a:p>
          <a:p>
            <a:pPr marL="876300" lvl="1" indent="-342900">
              <a:buAutoNum type="arabicPeriod"/>
            </a:pPr>
            <a:endParaRPr lang="pt-BR" sz="1400" dirty="0"/>
          </a:p>
          <a:p>
            <a:pPr marL="876300" lvl="1" indent="-342900">
              <a:buAutoNum type="arabicPeriod"/>
            </a:pPr>
            <a:endParaRPr lang="pt-BR" sz="1400" dirty="0"/>
          </a:p>
          <a:p>
            <a:pPr marL="876300" lvl="1" indent="-342900">
              <a:buAutoNum type="arabicPeriod"/>
            </a:pPr>
            <a:endParaRPr lang="pt-BR" sz="1400" dirty="0"/>
          </a:p>
          <a:p>
            <a:pPr marL="876300" lvl="1" indent="-342900">
              <a:buAutoNum type="arabicPeriod"/>
            </a:pPr>
            <a:endParaRPr lang="pt-BR" sz="1200" dirty="0"/>
          </a:p>
          <a:p>
            <a:pPr marL="876300" lvl="1" indent="-342900">
              <a:buSzPct val="100000"/>
              <a:buAutoNum type="arabicPeriod"/>
            </a:pPr>
            <a:r>
              <a:rPr lang="pt-BR" sz="1200" dirty="0"/>
              <a:t>Adicionar um ponteiro à F2 no nó pai, havendo possibilidade de um split recursivo até a raiz</a:t>
            </a:r>
            <a:r>
              <a:rPr lang="pt-BR" sz="1400" dirty="0"/>
              <a:t>.</a:t>
            </a:r>
          </a:p>
          <a:p>
            <a:pPr marL="876300" lvl="1" indent="-342900">
              <a:buAutoNum type="arabicPeriod"/>
            </a:pPr>
            <a:endParaRPr lang="pt-BR" sz="1400" dirty="0"/>
          </a:p>
          <a:p>
            <a:pPr marL="876300" lvl="1" indent="-342900">
              <a:buAutoNum type="arabicPeriod"/>
            </a:pPr>
            <a:endParaRPr lang="pt-BR" sz="1400" dirty="0"/>
          </a:p>
          <a:p>
            <a:pPr marL="876300" lvl="1" indent="-342900">
              <a:buAutoNum type="arabicPeriod"/>
            </a:pPr>
            <a:endParaRPr lang="pt-BR" sz="1400" dirty="0"/>
          </a:p>
          <a:p>
            <a:pPr marL="533400" lvl="1" indent="0">
              <a:buNone/>
            </a:pPr>
            <a:endParaRPr lang="pt-BR" sz="1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65C77F-AD51-49FF-941A-D86218400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 lang="pt-BR"/>
          </a:p>
        </p:txBody>
      </p:sp>
      <p:pic>
        <p:nvPicPr>
          <p:cNvPr id="6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6196AEC2-EDC2-4A9C-94B0-2F84C15F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70" y="1827995"/>
            <a:ext cx="2552700" cy="1095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8" descr="Interface gráfica do usuário, Diagrama, Texto, Aplicativo&#10;&#10;Descrição gerada automaticamente">
            <a:extLst>
              <a:ext uri="{FF2B5EF4-FFF2-40B4-BE49-F238E27FC236}">
                <a16:creationId xmlns:a16="http://schemas.microsoft.com/office/drawing/2014/main" id="{14DCE56E-3952-42ED-99AA-D853E8D0C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4" y="3516502"/>
            <a:ext cx="2878932" cy="1295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78236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41BD8-C9FF-434C-B0B7-7CA007C2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SPLIT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B87F43-8CA7-4F99-A7EB-EB9C02CA6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rPr lang="pt-BR" sz="1400" dirty="0"/>
              <a:t>A eficiência da R-tree é diretamente ligada ao algoritmo usado no split.</a:t>
            </a:r>
            <a:endParaRPr lang="pt-BR" dirty="0"/>
          </a:p>
          <a:p>
            <a:pPr marL="38100" indent="0">
              <a:buNone/>
            </a:pPr>
            <a:endParaRPr lang="pt-BR" sz="1400" dirty="0"/>
          </a:p>
          <a:p>
            <a:pPr>
              <a:buSzPct val="100000"/>
              <a:buFont typeface="Arial"/>
              <a:buChar char="•"/>
            </a:pPr>
            <a:r>
              <a:rPr lang="pt-BR" sz="1400" dirty="0"/>
              <a:t>Ambos os métodos são separados entre:</a:t>
            </a:r>
          </a:p>
          <a:p>
            <a:pPr lvl="1" indent="-342900">
              <a:lnSpc>
                <a:spcPct val="150000"/>
              </a:lnSpc>
              <a:buSzPct val="100000"/>
            </a:pPr>
            <a:r>
              <a:rPr lang="pt-BR" sz="1050" dirty="0"/>
              <a:t>Escolha das seeds, dois primeiros objetos que serão promovidos ao índice.</a:t>
            </a:r>
          </a:p>
          <a:p>
            <a:pPr lvl="1" indent="-342900">
              <a:lnSpc>
                <a:spcPct val="150000"/>
              </a:lnSpc>
              <a:buSzPct val="100000"/>
            </a:pPr>
            <a:r>
              <a:rPr lang="pt-BR" sz="1050" dirty="0"/>
              <a:t>Redistribuição dos (limite-1) ponteiros.</a:t>
            </a:r>
          </a:p>
          <a:p>
            <a:pPr marL="571500" lvl="1" indent="0">
              <a:buSzPts val="3000"/>
              <a:buNone/>
            </a:pPr>
            <a:endParaRPr lang="pt-BR" sz="1200" dirty="0"/>
          </a:p>
          <a:p>
            <a:pPr marL="571500" lvl="1" indent="0">
              <a:buNone/>
            </a:pPr>
            <a:endParaRPr lang="pt-BR" sz="12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pPr>
              <a:buSzPct val="100000"/>
              <a:buFont typeface="Arial"/>
              <a:buChar char="•"/>
            </a:pPr>
            <a:r>
              <a:rPr lang="pt-BR" sz="1400" dirty="0"/>
              <a:t>Os métodos de split citados no seminário serão: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pt-BR" sz="1200" dirty="0">
                <a:solidFill>
                  <a:schemeClr val="accent3"/>
                </a:solidFill>
              </a:rPr>
              <a:t>Split Quadrático</a:t>
            </a:r>
            <a:r>
              <a:rPr lang="pt-BR" sz="1200" dirty="0"/>
              <a:t>: O(M²) 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pt-BR" sz="1200" dirty="0">
                <a:solidFill>
                  <a:schemeClr val="accent1"/>
                </a:solidFill>
              </a:rPr>
              <a:t>Split Linear</a:t>
            </a:r>
            <a:r>
              <a:rPr lang="pt-BR" sz="1200" dirty="0"/>
              <a:t>: O(M*d)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CAC912-50F6-433C-8E74-CB86D01A43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 lang="pt-BR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C910162F-81E8-431C-9F59-0B72A550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655311"/>
            <a:ext cx="2743200" cy="11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EC9FA-7BA4-4C76-AB35-43327A97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SPLIT QUADRÁTICO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D5338C-4650-48F0-98D4-71A215984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Seleção das seeds:</a:t>
            </a:r>
            <a:br>
              <a:rPr lang="pt-BR" sz="1400" dirty="0"/>
            </a:br>
            <a:endParaRPr lang="pt-BR" sz="1400" dirty="0"/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pt-BR" sz="1200" dirty="0"/>
              <a:t>São escolhidos dois objetos que juntos criam o maior dead space(espaço no MBR descontando as áreas dos objetos).</a:t>
            </a:r>
          </a:p>
          <a:p>
            <a:pPr>
              <a:buSzPts val="3000"/>
            </a:pPr>
            <a:endParaRPr lang="pt-BR" sz="1800" dirty="0"/>
          </a:p>
          <a:p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Redistribuição</a:t>
            </a:r>
            <a:r>
              <a:rPr lang="pt-BR" sz="1800" dirty="0"/>
              <a:t>: 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/>
              <a:t>Cada objeto restante é comparado às seeds e então, o objeto cuja diferença de dead space seja maior é selecionado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endParaRPr lang="pt-BR" sz="800" dirty="0"/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pt-BR" sz="800" dirty="0"/>
              <a:t>Evitando grandes espaços vazios, esse objeto é inserido no nó que requer menor aumento no MBR.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DF983B-13A6-4DBC-8BA3-E900DF43DA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 lang="pt-BR"/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D75767C3-8B68-4910-911F-75136282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75" y="2174481"/>
            <a:ext cx="2743200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1250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45275-DE9B-47A4-91FF-F738064E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 DE SPLIT QUADRÁTICO: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981275-3F4A-4D09-92A2-707EDFD2A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Escolha das seeds: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8848F2-324B-4528-951C-D2203FCB99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43A60957-952C-4592-87D5-8BD6609A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698116"/>
            <a:ext cx="5667374" cy="29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A4696-2F90-4672-8A42-3C96B3AE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 DE SPLIT QUADRÁTICO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7C1A03-5CBD-46A2-B360-2A93032A3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Redistribuição dos limite-1 ponteiros: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Como a diferença de dead space's de A2 é maior que N, ele é selecionado primeiro, sendo incluído na entrada que requer menos aumento do MBR.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2A7AF2-BC60-49A4-AA83-72909F447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 lang="pt-BR"/>
          </a:p>
        </p:txBody>
      </p:sp>
      <p:pic>
        <p:nvPicPr>
          <p:cNvPr id="6" name="Imagem 6" descr="Gráfico, Gráfico de cascata&#10;&#10;Descrição gerada automaticamente">
            <a:extLst>
              <a:ext uri="{FF2B5EF4-FFF2-40B4-BE49-F238E27FC236}">
                <a16:creationId xmlns:a16="http://schemas.microsoft.com/office/drawing/2014/main" id="{8BB6ADC7-820D-43C9-BE13-5502CA5F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788590"/>
            <a:ext cx="2743200" cy="15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5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4B07-CFF6-46AE-A01D-8597961A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SPLIT QUADRATICO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678699-B8D4-46C0-99FF-423B932C6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O algoritmo é de complexidade total de tempo de O(M²).</a:t>
            </a:r>
            <a:endParaRPr lang="pt-BR" dirty="0"/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Isso ocorre devido ao total de comparações de ambas as fases do algoritmo.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C5352F-055F-4EAD-94BE-A242CF0C8B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2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b="1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C39BE-2E99-4382-8FDE-AD253B88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SPLIT LINEAR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13FAF1-B518-4BB8-8156-EDC5957FA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858199"/>
            <a:ext cx="6858000" cy="3954300"/>
          </a:xfrm>
        </p:spPr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800" dirty="0"/>
              <a:t>Seleção das seeds:</a:t>
            </a:r>
            <a:endParaRPr lang="pt-BR" dirty="0"/>
          </a:p>
          <a:p>
            <a:pPr lvl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200" dirty="0"/>
              <a:t>Ocorre escolhendo os dois retângulos mais extremos em todas as direções, dividindo sua distância de separação (</a:t>
            </a:r>
            <a:r>
              <a:rPr lang="pt-BR" sz="1200" dirty="0">
                <a:solidFill>
                  <a:srgbClr val="FFFF00"/>
                </a:solidFill>
              </a:rPr>
              <a:t>Ds</a:t>
            </a:r>
            <a:r>
              <a:rPr lang="pt-BR" sz="1200" dirty="0"/>
              <a:t>) pela distância total (</a:t>
            </a:r>
            <a:r>
              <a:rPr lang="pt-BR" sz="1200" dirty="0">
                <a:solidFill>
                  <a:srgbClr val="00B050"/>
                </a:solidFill>
              </a:rPr>
              <a:t>Dt</a:t>
            </a:r>
            <a:r>
              <a:rPr lang="pt-BR" sz="1200" dirty="0"/>
              <a:t>)</a:t>
            </a:r>
          </a:p>
          <a:p>
            <a:pPr lvl="2">
              <a:lnSpc>
                <a:spcPct val="20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pt-BR" sz="1100" dirty="0"/>
              <a:t>Esse resultado é a distância normalizada (Dn)</a:t>
            </a:r>
          </a:p>
          <a:p>
            <a:pPr marL="38100" indent="0" algn="ctr">
              <a:buNone/>
            </a:pPr>
            <a:r>
              <a:rPr lang="pt-BR" sz="1200" dirty="0"/>
              <a:t>Dn = Ds/Dt</a:t>
            </a:r>
            <a:br>
              <a:rPr lang="pt-BR" sz="1200" dirty="0"/>
            </a:br>
            <a:endParaRPr lang="pt-BR" sz="1200" dirty="0"/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pt-BR" sz="1200" dirty="0"/>
              <a:t>O par escolhido é o de maior Dn.</a:t>
            </a:r>
          </a:p>
          <a:p>
            <a:pPr lvl="1"/>
            <a:endParaRPr lang="pt-BR" sz="1400" dirty="0"/>
          </a:p>
          <a:p>
            <a:pPr lvl="1"/>
            <a:endParaRPr lang="pt-BR" sz="1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80B620-9456-4AB1-BF91-487A630B69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 lang="pt-BR"/>
          </a:p>
        </p:txBody>
      </p:sp>
      <p:pic>
        <p:nvPicPr>
          <p:cNvPr id="5" name="Imagem 6" descr="Diagrama&#10;&#10;Descrição gerada automaticamente">
            <a:extLst>
              <a:ext uri="{FF2B5EF4-FFF2-40B4-BE49-F238E27FC236}">
                <a16:creationId xmlns:a16="http://schemas.microsoft.com/office/drawing/2014/main" id="{895D9F49-CA77-49BA-821E-20EE96E4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3220599"/>
            <a:ext cx="2743199" cy="146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7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8CA8E-D767-4683-AEF1-554B64DD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SPLIT LINEAR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5650C2-B584-45C6-8DA4-625DF076C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Redistribuição dos objetos restantes</a:t>
            </a:r>
            <a:r>
              <a:rPr lang="pt-BR" sz="1800" dirty="0"/>
              <a:t>:</a:t>
            </a:r>
            <a:endParaRPr lang="pt-BR" sz="2400" dirty="0"/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900" dirty="0"/>
              <a:t>O restante da distribuição é feito inserindo os objetos nos nós que requerem menor aumento do MBR 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endParaRPr lang="pt-BR" sz="8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Complexidade do algoritmo: O(M*d)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900" dirty="0"/>
              <a:t>em que </a:t>
            </a:r>
            <a:r>
              <a:rPr lang="pt-BR" sz="900" dirty="0">
                <a:solidFill>
                  <a:schemeClr val="accent1"/>
                </a:solidFill>
              </a:rPr>
              <a:t>M é a ordem máxima </a:t>
            </a:r>
            <a:r>
              <a:rPr lang="pt-BR" sz="900" dirty="0"/>
              <a:t>da árvore e </a:t>
            </a:r>
            <a:r>
              <a:rPr lang="pt-BR" sz="900" dirty="0">
                <a:solidFill>
                  <a:schemeClr val="accent3"/>
                </a:solidFill>
              </a:rPr>
              <a:t>d é o número de dimensões</a:t>
            </a:r>
            <a:r>
              <a:rPr lang="pt-BR" sz="900" dirty="0"/>
              <a:t>.</a:t>
            </a:r>
            <a:endParaRPr lang="pt-BR" sz="1400" dirty="0"/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900" dirty="0"/>
              <a:t>Isso ocorre devido à comparação de todos os objetos em todas as dimensões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DAAB95-D943-4E4C-AF06-55C29FFB1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436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</a:t>
            </a:r>
          </a:p>
        </p:txBody>
      </p:sp>
      <p:sp>
        <p:nvSpPr>
          <p:cNvPr id="89" name="Google Shape;89;p14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lang="pt-BR" sz="3000" b="1" dirty="0">
              <a:solidFill>
                <a:srgbClr val="2E3037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3790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7B1E-01A5-42DC-A1B0-2663D431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DA ÁRVORE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EE838-3DE8-425B-8699-3BC85151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Para esta apresentação, será utilizado um trecho de um código na linguagem Python (versão 3.8) que utiliza da biblioteca </a:t>
            </a:r>
            <a:r>
              <a:rPr lang="pt-BR" sz="1400" dirty="0">
                <a:solidFill>
                  <a:schemeClr val="accent1"/>
                </a:solidFill>
              </a:rPr>
              <a:t>rtreelib</a:t>
            </a:r>
            <a:r>
              <a:rPr lang="pt-BR" sz="1400" dirty="0"/>
              <a:t> para a implementação da árvore R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/>
              <a:t>A biblioteca possui suporte tanto para a árvore R de Guttman quanto para a variante árvore R*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/>
              <a:t>O código fonte se encontra na seção de bibliografia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605C8-88B1-4D7C-BA1D-3B398C754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4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BIBLIOGRAFIA</a:t>
            </a:r>
          </a:p>
        </p:txBody>
      </p:sp>
      <p:sp>
        <p:nvSpPr>
          <p:cNvPr id="89" name="Google Shape;89;p14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 b="1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41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7B1E-01A5-42DC-A1B0-2663D431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EE838-3DE8-425B-8699-3BC85151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Vídeos: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>
                <a:hlinkClick r:id="rId2"/>
              </a:rPr>
              <a:t>www.youtube.com/watch?v=Jd8F2hVnGtQ&amp;t=5s</a:t>
            </a:r>
            <a:endParaRPr lang="pt-BR" sz="800" dirty="0"/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www.youtube.com/watch?v=S7E-GhQLNnM&amp;t=2483s</a:t>
            </a:r>
            <a:endParaRPr lang="pt-BR" sz="800" dirty="0">
              <a:solidFill>
                <a:schemeClr val="accent1"/>
              </a:solidFill>
            </a:endParaRP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1"/>
                </a:solidFill>
              </a:rPr>
              <a:t>www.youtube.com/watch?v=Pp003l0M8h8&amp;t=944s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/>
              <a:t>Materiais Escritos: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http://wiki.icmc.usp.br/images/c/cb/SCC578920131-Rtree.pdf</a:t>
            </a:r>
            <a:endParaRPr lang="pt-BR" sz="800" dirty="0">
              <a:solidFill>
                <a:schemeClr val="accent1"/>
              </a:solidFill>
            </a:endParaRP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1"/>
                </a:solidFill>
                <a:hlinkClick r:id="rId5"/>
              </a:rPr>
              <a:t>https://www.cos.ufrj.br/~zimbrao/TR_TREE/jornic99.pdf</a:t>
            </a:r>
            <a:endParaRPr lang="pt-BR" sz="800" dirty="0">
              <a:solidFill>
                <a:schemeClr val="accent1"/>
              </a:solidFill>
            </a:endParaRP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1"/>
                </a:solidFill>
                <a:hlinkClick r:id="rId6"/>
              </a:rPr>
              <a:t>http://www.mathcs.emory.edu/~cheung/Courses/554/Syllabus/3-index/R-tree.html</a:t>
            </a:r>
            <a:endParaRPr lang="pt-BR" sz="800" dirty="0">
              <a:solidFill>
                <a:schemeClr val="accent1"/>
              </a:solidFill>
            </a:endParaRP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1"/>
                </a:solidFill>
                <a:hlinkClick r:id="rId7"/>
              </a:rPr>
              <a:t>http://www-db.deis.unibo.it/courses/SI-LS/papers/Gut84.pdf</a:t>
            </a:r>
            <a:endParaRPr lang="pt-BR" sz="800" dirty="0">
              <a:solidFill>
                <a:schemeClr val="accent1"/>
              </a:solidFill>
            </a:endParaRP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1"/>
                </a:solidFill>
                <a:hlinkClick r:id="rId8"/>
              </a:rPr>
              <a:t>https://www2.cs.sfu.ca/CourseCentral/454/jpei/slides/R-Tree.pdf</a:t>
            </a:r>
            <a:endParaRPr lang="pt-BR" sz="800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Código:</a:t>
            </a:r>
          </a:p>
          <a:p>
            <a:pPr lvl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1"/>
                </a:solidFill>
              </a:rPr>
              <a:t>https://github.com/sergkr/rtreelib</a:t>
            </a:r>
          </a:p>
          <a:p>
            <a:pPr lvl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pt-BR" sz="800" dirty="0"/>
          </a:p>
          <a:p>
            <a:pPr lvl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pt-BR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605C8-88B1-4D7C-BA1D-3B398C754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8245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09E5BB-CA2B-4049-9B3C-D4FBA8EC4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pt-BR" i="0" dirty="0"/>
              <a:t>OBRIGADO PELA ATENÇÃO!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2BC06-546B-44A3-A568-7ADE7AEA1A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2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O QUE ELA É?</a:t>
            </a:r>
            <a:endParaRPr>
              <a:solidFill>
                <a:srgbClr val="39C0BA"/>
              </a:solidFill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1085983" y="1110144"/>
            <a:ext cx="7711524" cy="3262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400"/>
              <a:t>As árvores R são estruturas espaciais capazes de organizar dados de </a:t>
            </a:r>
            <a:r>
              <a:rPr lang="pt-BR" sz="1400" b="1"/>
              <a:t>n</a:t>
            </a:r>
            <a:r>
              <a:rPr lang="pt-BR" sz="1400"/>
              <a:t>-dimensões através da representação dos dados por “retângulos” delimitados, conhecidos formalmente como </a:t>
            </a:r>
            <a:r>
              <a:rPr lang="pt-BR" sz="1400" u="sng"/>
              <a:t>minimium bounding box</a:t>
            </a:r>
            <a:r>
              <a:rPr lang="pt-BR" sz="1400"/>
              <a:t> (MRB)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pt-BR" sz="1400"/>
              <a:t>Foram propostas como adaptações da árvore B+ , com objetivo de tratar dados geométricos em espaços de dimensões maiores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400"/>
              <a:t>Possuem variantes </a:t>
            </a:r>
            <a:r>
              <a:rPr lang="en" sz="1400" u="sng"/>
              <a:t>estáticas</a:t>
            </a:r>
            <a:r>
              <a:rPr lang="en" sz="1400"/>
              <a:t> e </a:t>
            </a:r>
            <a:r>
              <a:rPr lang="en" sz="1400" u="sng"/>
              <a:t>dinâmicas</a:t>
            </a:r>
            <a:r>
              <a:rPr lang="en" sz="1400"/>
              <a:t>:</a:t>
            </a:r>
            <a:endParaRPr sz="1400"/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>
                <a:solidFill>
                  <a:schemeClr val="accent3"/>
                </a:solidFill>
              </a:rPr>
              <a:t>Estáticas</a:t>
            </a:r>
            <a:r>
              <a:rPr lang="en" sz="1200"/>
              <a:t>: R-Tree, R⁺-Tree, R*-Tree, Hilbert R-Tree, …</a:t>
            </a:r>
            <a:endParaRPr sz="1200"/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>
                <a:solidFill>
                  <a:schemeClr val="accent2"/>
                </a:solidFill>
              </a:rPr>
              <a:t>Dinâmicas</a:t>
            </a:r>
            <a:r>
              <a:rPr lang="en" sz="1200"/>
              <a:t>: Packed R-Tree, STR R-Tree, Hilbert Packed R-Tree, </a:t>
            </a:r>
            <a:r>
              <a:rPr lang="en" sz="1400"/>
              <a:t>…</a:t>
            </a:r>
            <a:endParaRPr sz="1400"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CRIADOR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"/>
          </p:nvPr>
        </p:nvSpPr>
        <p:spPr>
          <a:xfrm>
            <a:off x="3821476" y="1480391"/>
            <a:ext cx="4437063" cy="2346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400" dirty="0"/>
              <a:t>Antonin Guttman</a:t>
            </a:r>
            <a:endParaRPr lang="pt-BR"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400" dirty="0"/>
              <a:t>Universidade da California, 1984</a:t>
            </a:r>
            <a:endParaRPr sz="1400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endParaRPr sz="1400"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400" dirty="0"/>
              <a:t>“R Trees: A Dynamic Index Structure for Spatial Searching”</a:t>
            </a:r>
            <a:endParaRPr sz="1200"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895" y="1397765"/>
            <a:ext cx="2346325" cy="23463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EE2E1-0292-4B8A-AFE5-9E094941C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87126-0F87-427D-8A61-1FDD041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30" y="661361"/>
            <a:ext cx="5691140" cy="38207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7195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313" y="476150"/>
            <a:ext cx="5987375" cy="41911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3650060-77B8-43F6-AAA4-99DCD25F29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 lang="pt-BR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3F5A346E-7BAA-4F1D-B212-511015DD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94" y="480896"/>
            <a:ext cx="7524286" cy="41302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4780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0DB1-C98C-4082-90D5-49CDE1DA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72B9-7346-4B1B-8518-577B82797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7631430" cy="3970287"/>
          </a:xfrm>
        </p:spPr>
        <p:txBody>
          <a:bodyPr wrap="square" anchor="t">
            <a:spAutoFit/>
          </a:bodyPr>
          <a:lstStyle/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Sistemas de Informações Geográficas (GIS)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/>
              <a:t>Equipamentos e meios tecnológicos para se estudar o espaço terrestre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Sistemas CAD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/>
              <a:t>Sistemas computacionais utilizados pela engenharia, geologia, geografia, arquitetura e design para facilitar o projeto e desenho técnicos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Arquiteturas VLSI</a:t>
            </a:r>
          </a:p>
          <a:p>
            <a:pPr lvl="1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800"/>
              <a:t>Tecnologia de microeletônica que integra uma grande quantidade de dispositivos eletrônicos (transistores) numa pastilha (chip) de silício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Sistemas P2P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Bioinformática</a:t>
            </a:r>
          </a:p>
          <a:p>
            <a:pPr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pt-BR" sz="1400"/>
              <a:t>Data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8C7F-0116-4F87-9D34-F15665D70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9081114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1127</Words>
  <Application>Microsoft Office PowerPoint</Application>
  <PresentationFormat>Apresentação na tela (16:9)</PresentationFormat>
  <Paragraphs>211</Paragraphs>
  <Slides>36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Eleanor template</vt:lpstr>
      <vt:lpstr>ÁRVORE R (R-TREE)</vt:lpstr>
      <vt:lpstr>PARTICIPANTES</vt:lpstr>
      <vt:lpstr>INTRODUÇÃO </vt:lpstr>
      <vt:lpstr>O QUE ELA É?</vt:lpstr>
      <vt:lpstr>CRIADOR</vt:lpstr>
      <vt:lpstr>Apresentação do PowerPoint</vt:lpstr>
      <vt:lpstr>Apresentação do PowerPoint</vt:lpstr>
      <vt:lpstr>Apresentação do PowerPoint</vt:lpstr>
      <vt:lpstr>APLICAÇÕES</vt:lpstr>
      <vt:lpstr>Apresentação do PowerPoint</vt:lpstr>
      <vt:lpstr>CARACTERÍSTICAS </vt:lpstr>
      <vt:lpstr>CARACTERÍSTICAS </vt:lpstr>
      <vt:lpstr>COMPARAÇÃO COM ÁRVORE QUADRANTE </vt:lpstr>
      <vt:lpstr>ESTRUTURAS</vt:lpstr>
      <vt:lpstr>RETÂNGULO</vt:lpstr>
      <vt:lpstr>MINIMUM BOUNDING RECTANGLE</vt:lpstr>
      <vt:lpstr>ÁRVORE R</vt:lpstr>
      <vt:lpstr>ESTRUTURA</vt:lpstr>
      <vt:lpstr>OPERAÇÕES</vt:lpstr>
      <vt:lpstr>BUSCA</vt:lpstr>
      <vt:lpstr>INSERÇÃO</vt:lpstr>
      <vt:lpstr>INSERÇÃO</vt:lpstr>
      <vt:lpstr>INSERÇÃO</vt:lpstr>
      <vt:lpstr>SPLIT</vt:lpstr>
      <vt:lpstr>SPLIT</vt:lpstr>
      <vt:lpstr>SPLIT QUADRÁTICO</vt:lpstr>
      <vt:lpstr>EXEMPLO DE SPLIT QUADRÁTICO:</vt:lpstr>
      <vt:lpstr>EXEMPLO DE SPLIT QUADRÁTICO</vt:lpstr>
      <vt:lpstr>SPLIT QUADRATICO</vt:lpstr>
      <vt:lpstr>SPLIT LINEAR</vt:lpstr>
      <vt:lpstr>SPLIT LINEAR</vt:lpstr>
      <vt:lpstr>CÓDIGO</vt:lpstr>
      <vt:lpstr>CÓDIGO DA ÁRVORE R</vt:lpstr>
      <vt:lpstr>BIBLIOGRAFIA</vt:lpstr>
      <vt:lpstr>BIBLIOGRAFIA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ÁRVORE R (R-TREE)</dc:title>
  <dc:creator>Lucas</dc:creator>
  <cp:lastModifiedBy>Lucas Araujo</cp:lastModifiedBy>
  <cp:revision>43</cp:revision>
  <dcterms:modified xsi:type="dcterms:W3CDTF">2021-08-26T12:34:26Z</dcterms:modified>
</cp:coreProperties>
</file>